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5113000" cy="213741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48" userDrawn="1">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CaFuvzFQ7RqZW7Gcz3QeABgeC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428" y="30"/>
      </p:cViewPr>
      <p:guideLst>
        <p:guide orient="horz" pos="214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1792288" y="612775"/>
            <a:ext cx="5486400" cy="4114800"/>
          </a:xfrm>
          <a:prstGeom prst="rect">
            <a:avLst/>
          </a:prstGeom>
          <a:noFill/>
          <a:ln>
            <a:noFill/>
          </a:ln>
        </p:spPr>
      </p:sp>
      <p:sp>
        <p:nvSpPr>
          <p:cNvPr id="71" name="Google Shape;71;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
          <p:cNvSpPr/>
          <p:nvPr/>
        </p:nvSpPr>
        <p:spPr>
          <a:xfrm>
            <a:off x="1386032" y="92076"/>
            <a:ext cx="13558334" cy="526026"/>
          </a:xfrm>
          <a:custGeom>
            <a:avLst/>
            <a:gdLst/>
            <a:ahLst/>
            <a:cxnLst/>
            <a:rect l="l" t="t" r="r" b="b"/>
            <a:pathLst>
              <a:path w="9467156" h="431535" extrusionOk="0">
                <a:moveTo>
                  <a:pt x="132710" y="0"/>
                </a:moveTo>
                <a:lnTo>
                  <a:pt x="9467156" y="0"/>
                </a:lnTo>
                <a:lnTo>
                  <a:pt x="9362249" y="419628"/>
                </a:lnTo>
                <a:lnTo>
                  <a:pt x="0" y="431535"/>
                </a:lnTo>
                <a:cubicBezTo>
                  <a:pt x="34969" y="291659"/>
                  <a:pt x="97741" y="139876"/>
                  <a:pt x="132710" y="0"/>
                </a:cubicBezTo>
                <a:close/>
              </a:path>
            </a:pathLst>
          </a:custGeom>
          <a:gradFill>
            <a:gsLst>
              <a:gs pos="0">
                <a:srgbClr val="0136C5"/>
              </a:gs>
              <a:gs pos="23000">
                <a:srgbClr val="012799"/>
              </a:gs>
              <a:gs pos="69000">
                <a:srgbClr val="011667"/>
              </a:gs>
              <a:gs pos="97000">
                <a:srgbClr val="01002B"/>
              </a:gs>
              <a:gs pos="100000">
                <a:srgbClr val="01002B"/>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2"/>
          <p:cNvSpPr/>
          <p:nvPr/>
        </p:nvSpPr>
        <p:spPr>
          <a:xfrm>
            <a:off x="7914168" y="660753"/>
            <a:ext cx="6883401" cy="91440"/>
          </a:xfrm>
          <a:custGeom>
            <a:avLst/>
            <a:gdLst/>
            <a:ahLst/>
            <a:cxnLst/>
            <a:rect l="l" t="t" r="r" b="b"/>
            <a:pathLst>
              <a:path w="6883401" h="91440" extrusionOk="0">
                <a:moveTo>
                  <a:pt x="6687813" y="0"/>
                </a:moveTo>
                <a:lnTo>
                  <a:pt x="6883401" y="0"/>
                </a:lnTo>
                <a:lnTo>
                  <a:pt x="6860541" y="91440"/>
                </a:lnTo>
                <a:lnTo>
                  <a:pt x="6675113" y="91440"/>
                </a:lnTo>
                <a:close/>
                <a:moveTo>
                  <a:pt x="6428015" y="0"/>
                </a:moveTo>
                <a:lnTo>
                  <a:pt x="6573513" y="0"/>
                </a:lnTo>
                <a:lnTo>
                  <a:pt x="6560813" y="91440"/>
                </a:lnTo>
                <a:lnTo>
                  <a:pt x="6415315" y="91440"/>
                </a:lnTo>
                <a:close/>
                <a:moveTo>
                  <a:pt x="6168217" y="0"/>
                </a:moveTo>
                <a:lnTo>
                  <a:pt x="6313715" y="0"/>
                </a:lnTo>
                <a:lnTo>
                  <a:pt x="6301015" y="91440"/>
                </a:lnTo>
                <a:lnTo>
                  <a:pt x="6155517" y="91440"/>
                </a:lnTo>
                <a:close/>
                <a:moveTo>
                  <a:pt x="5778148" y="0"/>
                </a:moveTo>
                <a:lnTo>
                  <a:pt x="6053917" y="0"/>
                </a:lnTo>
                <a:lnTo>
                  <a:pt x="6041217" y="91440"/>
                </a:lnTo>
                <a:lnTo>
                  <a:pt x="5765448" y="91440"/>
                </a:lnTo>
                <a:close/>
                <a:moveTo>
                  <a:pt x="22860" y="0"/>
                </a:moveTo>
                <a:lnTo>
                  <a:pt x="5663848" y="0"/>
                </a:lnTo>
                <a:lnTo>
                  <a:pt x="5651148" y="91440"/>
                </a:lnTo>
                <a:lnTo>
                  <a:pt x="0" y="91440"/>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2"/>
          <p:cNvSpPr/>
          <p:nvPr/>
        </p:nvSpPr>
        <p:spPr>
          <a:xfrm>
            <a:off x="13436853" y="104394"/>
            <a:ext cx="1360716" cy="274320"/>
          </a:xfrm>
          <a:prstGeom prst="parallelogram">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4;p2"/>
          <p:cNvSpPr/>
          <p:nvPr/>
        </p:nvSpPr>
        <p:spPr>
          <a:xfrm>
            <a:off x="13393311" y="49425"/>
            <a:ext cx="1360716" cy="274320"/>
          </a:xfrm>
          <a:prstGeom prst="parallelogram">
            <a:avLst>
              <a:gd name="adj" fmla="val 25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13">
            <a:alphaModFix/>
          </a:blip>
          <a:srcRect/>
          <a:stretch/>
        </p:blipFill>
        <p:spPr>
          <a:xfrm>
            <a:off x="134257" y="12710"/>
            <a:ext cx="1251775" cy="704829"/>
          </a:xfrm>
          <a:prstGeom prst="rect">
            <a:avLst/>
          </a:prstGeom>
          <a:noFill/>
          <a:ln>
            <a:noFill/>
          </a:ln>
        </p:spPr>
      </p:pic>
      <p:pic>
        <p:nvPicPr>
          <p:cNvPr id="16" name="Google Shape;16;p2"/>
          <p:cNvPicPr preferRelativeResize="0"/>
          <p:nvPr/>
        </p:nvPicPr>
        <p:blipFill rotWithShape="1">
          <a:blip r:embed="rId14">
            <a:alphaModFix/>
          </a:blip>
          <a:srcRect/>
          <a:stretch/>
        </p:blipFill>
        <p:spPr>
          <a:xfrm>
            <a:off x="152400" y="20385327"/>
            <a:ext cx="1371600" cy="928946"/>
          </a:xfrm>
          <a:prstGeom prst="rect">
            <a:avLst/>
          </a:prstGeom>
          <a:noFill/>
          <a:ln>
            <a:noFill/>
          </a:ln>
        </p:spPr>
      </p:pic>
      <p:sp>
        <p:nvSpPr>
          <p:cNvPr id="17" name="Google Shape;17;p2"/>
          <p:cNvSpPr/>
          <p:nvPr/>
        </p:nvSpPr>
        <p:spPr>
          <a:xfrm>
            <a:off x="1524000" y="20667237"/>
            <a:ext cx="13441680" cy="365125"/>
          </a:xfrm>
          <a:custGeom>
            <a:avLst/>
            <a:gdLst/>
            <a:ahLst/>
            <a:cxnLst/>
            <a:rect l="l" t="t" r="r" b="b"/>
            <a:pathLst>
              <a:path w="9365971" h="431535" extrusionOk="0">
                <a:moveTo>
                  <a:pt x="132710" y="0"/>
                </a:moveTo>
                <a:lnTo>
                  <a:pt x="9365971" y="0"/>
                </a:lnTo>
                <a:cubicBezTo>
                  <a:pt x="9364730" y="139876"/>
                  <a:pt x="9363490" y="279752"/>
                  <a:pt x="9362249" y="419628"/>
                </a:cubicBezTo>
                <a:lnTo>
                  <a:pt x="0" y="431535"/>
                </a:lnTo>
                <a:cubicBezTo>
                  <a:pt x="34969" y="291659"/>
                  <a:pt x="97741" y="139876"/>
                  <a:pt x="132710" y="0"/>
                </a:cubicBezTo>
                <a:close/>
              </a:path>
            </a:pathLst>
          </a:custGeom>
          <a:gradFill>
            <a:gsLst>
              <a:gs pos="0">
                <a:srgbClr val="0136C5"/>
              </a:gs>
              <a:gs pos="23000">
                <a:srgbClr val="012799"/>
              </a:gs>
              <a:gs pos="69000">
                <a:srgbClr val="011667"/>
              </a:gs>
              <a:gs pos="97000">
                <a:srgbClr val="01002B"/>
              </a:gs>
              <a:gs pos="100000">
                <a:srgbClr val="01002B"/>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p:nvPr/>
        </p:nvSpPr>
        <p:spPr>
          <a:xfrm>
            <a:off x="490478" y="2615465"/>
            <a:ext cx="9476624" cy="1938992"/>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 Title :</a:t>
            </a:r>
            <a:endParaRPr dirty="0"/>
          </a:p>
          <a:p>
            <a:pPr marL="0" marR="0" lvl="0" indent="0" algn="l" rtl="0">
              <a:lnSpc>
                <a:spcPct val="150000"/>
              </a:lnSpc>
              <a:spcBef>
                <a:spcPts val="0"/>
              </a:spcBef>
              <a:spcAft>
                <a:spcPts val="0"/>
              </a:spcAft>
              <a:buNone/>
            </a:pPr>
            <a:r>
              <a:rPr lang="en-US" sz="2800" b="1" i="0" u="none" strike="noStrike" cap="none" dirty="0">
                <a:solidFill>
                  <a:srgbClr val="000000"/>
                </a:solidFill>
                <a:latin typeface="Open Sans"/>
                <a:ea typeface="Open Sans"/>
                <a:cs typeface="Open Sans"/>
                <a:sym typeface="Open Sans"/>
              </a:rPr>
              <a:t>Presenter Name :</a:t>
            </a:r>
            <a:endParaRPr dirty="0"/>
          </a:p>
          <a:p>
            <a:pPr marL="0" marR="0" lvl="0" indent="0" algn="l" rtl="0">
              <a:lnSpc>
                <a:spcPct val="150000"/>
              </a:lnSpc>
              <a:spcBef>
                <a:spcPts val="0"/>
              </a:spcBef>
              <a:spcAft>
                <a:spcPts val="0"/>
              </a:spcAft>
              <a:buNone/>
            </a:pPr>
            <a:r>
              <a:rPr lang="en-US" sz="2800" b="1" i="0" u="none" strike="noStrike" cap="none" dirty="0">
                <a:solidFill>
                  <a:srgbClr val="000000"/>
                </a:solidFill>
                <a:latin typeface="Open Sans"/>
                <a:ea typeface="Open Sans"/>
                <a:cs typeface="Open Sans"/>
                <a:sym typeface="Open Sans"/>
              </a:rPr>
              <a:t>Organization / Affiliation :</a:t>
            </a:r>
            <a:endParaRPr sz="2800" b="1" i="0" u="none" strike="noStrike" cap="none" dirty="0">
              <a:solidFill>
                <a:srgbClr val="000000"/>
              </a:solidFill>
              <a:latin typeface="Open Sans"/>
              <a:ea typeface="Open Sans"/>
              <a:cs typeface="Open Sans"/>
              <a:sym typeface="Open Sans"/>
            </a:endParaRPr>
          </a:p>
        </p:txBody>
      </p:sp>
      <p:grpSp>
        <p:nvGrpSpPr>
          <p:cNvPr id="92" name="Google Shape;92;p1"/>
          <p:cNvGrpSpPr/>
          <p:nvPr/>
        </p:nvGrpSpPr>
        <p:grpSpPr>
          <a:xfrm>
            <a:off x="614925" y="7491323"/>
            <a:ext cx="4030601" cy="724437"/>
            <a:chOff x="0" y="-13064"/>
            <a:chExt cx="5427673" cy="1327353"/>
          </a:xfrm>
        </p:grpSpPr>
        <p:grpSp>
          <p:nvGrpSpPr>
            <p:cNvPr id="93" name="Google Shape;93;p1"/>
            <p:cNvGrpSpPr/>
            <p:nvPr/>
          </p:nvGrpSpPr>
          <p:grpSpPr>
            <a:xfrm>
              <a:off x="0" y="0"/>
              <a:ext cx="5427673" cy="1314289"/>
              <a:chOff x="0" y="0"/>
              <a:chExt cx="9235957" cy="2236451"/>
            </a:xfrm>
          </p:grpSpPr>
          <p:sp>
            <p:nvSpPr>
              <p:cNvPr id="94" name="Google Shape;94;p1"/>
              <p:cNvSpPr/>
              <p:nvPr/>
            </p:nvSpPr>
            <p:spPr>
              <a:xfrm>
                <a:off x="0" y="1931651"/>
                <a:ext cx="9235957" cy="304800"/>
              </a:xfrm>
              <a:custGeom>
                <a:avLst/>
                <a:gdLst/>
                <a:ahLst/>
                <a:cxnLst/>
                <a:rect l="l" t="t" r="r" b="b"/>
                <a:pathLst>
                  <a:path w="9235957" h="304800" extrusionOk="0">
                    <a:moveTo>
                      <a:pt x="8931157" y="0"/>
                    </a:moveTo>
                    <a:lnTo>
                      <a:pt x="304800" y="0"/>
                    </a:lnTo>
                    <a:lnTo>
                      <a:pt x="0" y="0"/>
                    </a:lnTo>
                    <a:lnTo>
                      <a:pt x="304800" y="304800"/>
                    </a:lnTo>
                    <a:lnTo>
                      <a:pt x="304800" y="304800"/>
                    </a:lnTo>
                    <a:lnTo>
                      <a:pt x="8931157" y="304800"/>
                    </a:lnTo>
                    <a:lnTo>
                      <a:pt x="9235957" y="304800"/>
                    </a:lnTo>
                    <a:close/>
                  </a:path>
                </a:pathLst>
              </a:custGeom>
              <a:solidFill>
                <a:srgbClr val="77838D"/>
              </a:solidFill>
              <a:ln>
                <a:noFill/>
              </a:ln>
            </p:spPr>
          </p:sp>
          <p:sp>
            <p:nvSpPr>
              <p:cNvPr id="95" name="Google Shape;95;p1"/>
              <p:cNvSpPr/>
              <p:nvPr/>
            </p:nvSpPr>
            <p:spPr>
              <a:xfrm>
                <a:off x="8931157" y="1270"/>
                <a:ext cx="304800" cy="2235181"/>
              </a:xfrm>
              <a:custGeom>
                <a:avLst/>
                <a:gdLst/>
                <a:ahLst/>
                <a:cxnLst/>
                <a:rect l="l" t="t" r="r" b="b"/>
                <a:pathLst>
                  <a:path w="304800" h="2235181" extrusionOk="0">
                    <a:moveTo>
                      <a:pt x="304800" y="303530"/>
                    </a:moveTo>
                    <a:lnTo>
                      <a:pt x="0" y="0"/>
                    </a:lnTo>
                    <a:lnTo>
                      <a:pt x="0" y="303530"/>
                    </a:lnTo>
                    <a:lnTo>
                      <a:pt x="0" y="1930381"/>
                    </a:lnTo>
                    <a:lnTo>
                      <a:pt x="304800" y="2235181"/>
                    </a:lnTo>
                    <a:lnTo>
                      <a:pt x="304800" y="1930381"/>
                    </a:lnTo>
                    <a:close/>
                  </a:path>
                </a:pathLst>
              </a:custGeom>
              <a:solidFill>
                <a:srgbClr val="9AA7B2"/>
              </a:solidFill>
              <a:ln>
                <a:noFill/>
              </a:ln>
            </p:spPr>
          </p:sp>
          <p:sp>
            <p:nvSpPr>
              <p:cNvPr id="96" name="Google Shape;96;p1"/>
              <p:cNvSpPr/>
              <p:nvPr/>
            </p:nvSpPr>
            <p:spPr>
              <a:xfrm>
                <a:off x="49728" y="0"/>
                <a:ext cx="8931155" cy="1931651"/>
              </a:xfrm>
              <a:custGeom>
                <a:avLst/>
                <a:gdLst/>
                <a:ahLst/>
                <a:cxnLst/>
                <a:rect l="l" t="t" r="r" b="b"/>
                <a:pathLst>
                  <a:path w="8931157" h="1931651" extrusionOk="0">
                    <a:moveTo>
                      <a:pt x="304800" y="0"/>
                    </a:moveTo>
                    <a:lnTo>
                      <a:pt x="0" y="0"/>
                    </a:lnTo>
                    <a:lnTo>
                      <a:pt x="0" y="304800"/>
                    </a:lnTo>
                    <a:lnTo>
                      <a:pt x="0" y="1931651"/>
                    </a:lnTo>
                    <a:lnTo>
                      <a:pt x="0" y="1931651"/>
                    </a:lnTo>
                    <a:lnTo>
                      <a:pt x="152400" y="1931651"/>
                    </a:lnTo>
                    <a:lnTo>
                      <a:pt x="304800" y="1931651"/>
                    </a:lnTo>
                    <a:lnTo>
                      <a:pt x="8931157" y="1931651"/>
                    </a:lnTo>
                    <a:lnTo>
                      <a:pt x="8931157" y="304800"/>
                    </a:lnTo>
                    <a:lnTo>
                      <a:pt x="8931157" y="241300"/>
                    </a:lnTo>
                    <a:lnTo>
                      <a:pt x="8931157" y="1270"/>
                    </a:lnTo>
                    <a:lnTo>
                      <a:pt x="8931157" y="0"/>
                    </a:lnTo>
                    <a:close/>
                  </a:path>
                </a:pathLst>
              </a:custGeom>
              <a:solidFill>
                <a:srgbClr val="FABF8E"/>
              </a:solidFill>
              <a:ln>
                <a:noFill/>
              </a:ln>
            </p:spPr>
          </p:sp>
        </p:grpSp>
        <p:sp>
          <p:nvSpPr>
            <p:cNvPr id="97" name="Google Shape;97;p1"/>
            <p:cNvSpPr txBox="1"/>
            <p:nvPr/>
          </p:nvSpPr>
          <p:spPr>
            <a:xfrm>
              <a:off x="388419" y="-13064"/>
              <a:ext cx="4650836" cy="1009074"/>
            </a:xfrm>
            <a:prstGeom prst="rect">
              <a:avLst/>
            </a:prstGeom>
            <a:noFill/>
            <a:ln>
              <a:noFill/>
            </a:ln>
          </p:spPr>
          <p:txBody>
            <a:bodyPr spcFirstLastPara="1" wrap="square" lIns="0" tIns="0" rIns="0" bIns="0" anchor="t" anchorCtr="0">
              <a:spAutoFit/>
            </a:bodyPr>
            <a:lstStyle/>
            <a:p>
              <a:pPr marL="0" marR="0" lvl="0" indent="0" algn="ctr" rtl="0">
                <a:lnSpc>
                  <a:spcPct val="203958"/>
                </a:lnSpc>
                <a:spcBef>
                  <a:spcPts val="0"/>
                </a:spcBef>
                <a:spcAft>
                  <a:spcPts val="0"/>
                </a:spcAft>
                <a:buClr>
                  <a:srgbClr val="000000"/>
                </a:buClr>
                <a:buSzPts val="2400"/>
                <a:buFont typeface="Arial"/>
                <a:buNone/>
              </a:pPr>
              <a:r>
                <a:rPr lang="en-US" sz="2400" b="1" i="0" u="none" strike="noStrike" cap="none">
                  <a:solidFill>
                    <a:srgbClr val="000000"/>
                  </a:solidFill>
                  <a:latin typeface="Open Sans"/>
                  <a:ea typeface="Open Sans"/>
                  <a:cs typeface="Open Sans"/>
                  <a:sym typeface="Open Sans"/>
                </a:rPr>
                <a:t>2. O</a:t>
              </a:r>
              <a:r>
                <a:rPr lang="en-US" sz="2400" b="1" i="0" u="none" strike="noStrike" cap="none">
                  <a:solidFill>
                    <a:srgbClr val="000000"/>
                  </a:solidFill>
                  <a:latin typeface="Arial Rounded"/>
                  <a:ea typeface="Arial Rounded"/>
                  <a:cs typeface="Arial Rounded"/>
                  <a:sym typeface="Arial Rounded"/>
                </a:rPr>
                <a:t>BJ</a:t>
              </a:r>
              <a:r>
                <a:rPr lang="en-US" sz="2400" b="1" i="0" u="none" strike="noStrike" cap="none">
                  <a:solidFill>
                    <a:srgbClr val="000000"/>
                  </a:solidFill>
                  <a:latin typeface="Open Sans"/>
                  <a:ea typeface="Open Sans"/>
                  <a:cs typeface="Open Sans"/>
                  <a:sym typeface="Open Sans"/>
                </a:rPr>
                <a:t>ECTIVES</a:t>
              </a:r>
              <a:endParaRPr sz="2400" b="1" i="0" u="none" strike="noStrike" cap="none">
                <a:solidFill>
                  <a:srgbClr val="000000"/>
                </a:solidFill>
                <a:latin typeface="Open Sans"/>
                <a:ea typeface="Open Sans"/>
                <a:cs typeface="Open Sans"/>
                <a:sym typeface="Open Sans"/>
              </a:endParaRPr>
            </a:p>
          </p:txBody>
        </p:sp>
      </p:grpSp>
      <p:sp>
        <p:nvSpPr>
          <p:cNvPr id="98" name="Google Shape;98;p1"/>
          <p:cNvSpPr txBox="1"/>
          <p:nvPr/>
        </p:nvSpPr>
        <p:spPr>
          <a:xfrm>
            <a:off x="490477" y="5949555"/>
            <a:ext cx="7349283" cy="304698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Your introduction should describe the research question you wish to answer (the project goal, hypothesis, or question).</a:t>
            </a: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Your introduction should summaries the current understanding of knowledge in the field, and on work directly related to your research. You may also want to include an outline of what will be presented and discussed in the body of your presentation.</a:t>
            </a:r>
            <a:endParaRPr sz="2400" b="0" i="0" u="none" strike="noStrike" cap="none">
              <a:solidFill>
                <a:schemeClr val="dk1"/>
              </a:solidFill>
              <a:latin typeface="Calibri"/>
              <a:ea typeface="Calibri"/>
              <a:cs typeface="Calibri"/>
              <a:sym typeface="Calibri"/>
            </a:endParaRPr>
          </a:p>
        </p:txBody>
      </p:sp>
      <p:sp>
        <p:nvSpPr>
          <p:cNvPr id="99" name="Google Shape;99;p1"/>
          <p:cNvSpPr txBox="1"/>
          <p:nvPr/>
        </p:nvSpPr>
        <p:spPr>
          <a:xfrm>
            <a:off x="490478" y="10259599"/>
            <a:ext cx="7349283" cy="83099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Here is where you mention the demographic data, nature of the condition. </a:t>
            </a:r>
            <a:endParaRPr sz="2400" b="0" i="0" u="none" strike="noStrike" cap="none">
              <a:solidFill>
                <a:schemeClr val="dk1"/>
              </a:solidFill>
              <a:latin typeface="Calibri"/>
              <a:ea typeface="Calibri"/>
              <a:cs typeface="Calibri"/>
              <a:sym typeface="Calibri"/>
            </a:endParaRPr>
          </a:p>
        </p:txBody>
      </p:sp>
      <p:sp>
        <p:nvSpPr>
          <p:cNvPr id="100" name="Google Shape;100;p1"/>
          <p:cNvSpPr txBox="1"/>
          <p:nvPr/>
        </p:nvSpPr>
        <p:spPr>
          <a:xfrm>
            <a:off x="490478" y="18388413"/>
            <a:ext cx="7362890"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You should describe the specific methodology used in your research, or describe the detailed experimental or instrumental methods and/or techniques you employed.</a:t>
            </a:r>
            <a:endParaRPr sz="24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490478" y="12353652"/>
            <a:ext cx="7349283" cy="156966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specific steps you need to take, or the questions you need to answer, or what you need to learn or accomplish in order to reach your project goal, hypothesis, or question.</a:t>
            </a:r>
            <a:endParaRPr sz="2400" b="0" i="0" u="none" strike="noStrike" cap="none">
              <a:solidFill>
                <a:schemeClr val="dk1"/>
              </a:solidFill>
              <a:latin typeface="Calibri"/>
              <a:ea typeface="Calibri"/>
              <a:cs typeface="Calibri"/>
              <a:sym typeface="Calibri"/>
            </a:endParaRPr>
          </a:p>
        </p:txBody>
      </p:sp>
      <p:sp>
        <p:nvSpPr>
          <p:cNvPr id="102" name="Google Shape;102;p1"/>
          <p:cNvSpPr txBox="1"/>
          <p:nvPr/>
        </p:nvSpPr>
        <p:spPr>
          <a:xfrm>
            <a:off x="8208728" y="10621081"/>
            <a:ext cx="6218977" cy="341632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This section is typically a factual summary of how your research work supports (or does not support) your hypothesis, or whether your work has provided an answer to your research questions. It may be helpful to restate your specific research goals and objectives, summaries the main points or significant findings, and include a final statement to pull everything together.</a:t>
            </a:r>
            <a:endParaRPr sz="2400" b="0" i="0" u="none" strike="noStrike" cap="none">
              <a:solidFill>
                <a:schemeClr val="dk1"/>
              </a:solidFill>
              <a:latin typeface="Calibri"/>
              <a:ea typeface="Calibri"/>
              <a:cs typeface="Calibri"/>
              <a:sym typeface="Calibri"/>
            </a:endParaRPr>
          </a:p>
        </p:txBody>
      </p:sp>
      <p:sp>
        <p:nvSpPr>
          <p:cNvPr id="103" name="Google Shape;103;p1"/>
          <p:cNvSpPr txBox="1"/>
          <p:nvPr/>
        </p:nvSpPr>
        <p:spPr>
          <a:xfrm>
            <a:off x="8208728" y="18388413"/>
            <a:ext cx="6186472" cy="120032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Authors are responsible for the accuracy of cited references and these should be checked before the manuscript is submitted.</a:t>
            </a:r>
            <a:endParaRPr sz="2400" b="0" i="0" u="none" strike="noStrike" cap="none">
              <a:solidFill>
                <a:schemeClr val="dk1"/>
              </a:solidFill>
              <a:latin typeface="Calibri"/>
              <a:ea typeface="Calibri"/>
              <a:cs typeface="Calibri"/>
              <a:sym typeface="Calibri"/>
            </a:endParaRPr>
          </a:p>
        </p:txBody>
      </p:sp>
      <p:sp>
        <p:nvSpPr>
          <p:cNvPr id="104" name="Google Shape;104;p1"/>
          <p:cNvSpPr txBox="1"/>
          <p:nvPr/>
        </p:nvSpPr>
        <p:spPr>
          <a:xfrm>
            <a:off x="8208728" y="5998751"/>
            <a:ext cx="6245557" cy="341632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 this section you should present and interpret your research findings.  In some disciplines it is strongly recommended that you use tables, figures, diagrams, pictures, or equations to supplement your oral presentation. You should explain either why this information is important to your work, and discuss the relevance of this information in providing an answer to your research question.</a:t>
            </a:r>
            <a:endParaRPr sz="2400" b="0" i="0" u="none" strike="noStrike" cap="none">
              <a:solidFill>
                <a:schemeClr val="dk1"/>
              </a:solidFill>
              <a:latin typeface="Calibri"/>
              <a:ea typeface="Calibri"/>
              <a:cs typeface="Calibri"/>
              <a:sym typeface="Calibri"/>
            </a:endParaRPr>
          </a:p>
        </p:txBody>
      </p:sp>
      <p:sp>
        <p:nvSpPr>
          <p:cNvPr id="105" name="Google Shape;105;p1"/>
          <p:cNvSpPr txBox="1"/>
          <p:nvPr/>
        </p:nvSpPr>
        <p:spPr>
          <a:xfrm>
            <a:off x="8208728" y="15243411"/>
            <a:ext cx="6227134" cy="193899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Acknowledge grants awarded in aid of the study (state the number of the grant, name, and location of the institution or organization), as well as persons who have contributed significantly to the study.</a:t>
            </a:r>
            <a:endParaRPr sz="2400" b="0" i="0" u="none" strike="noStrike" cap="none">
              <a:solidFill>
                <a:schemeClr val="dk1"/>
              </a:solidFill>
              <a:latin typeface="Calibri"/>
              <a:ea typeface="Calibri"/>
              <a:cs typeface="Calibri"/>
              <a:sym typeface="Calibri"/>
            </a:endParaRPr>
          </a:p>
        </p:txBody>
      </p:sp>
      <p:sp>
        <p:nvSpPr>
          <p:cNvPr id="106" name="Google Shape;106;p1"/>
          <p:cNvSpPr txBox="1"/>
          <p:nvPr/>
        </p:nvSpPr>
        <p:spPr>
          <a:xfrm>
            <a:off x="490478" y="15186368"/>
            <a:ext cx="7349283" cy="193899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What is the significance of your research question? Although you should be able to explain the expected impact on others within your academic discipline and on society in general, the broader potential impact may very well be speculative.</a:t>
            </a:r>
            <a:endParaRPr sz="2400" b="0" i="0" u="none" strike="noStrike" cap="none">
              <a:solidFill>
                <a:schemeClr val="dk1"/>
              </a:solidFill>
              <a:latin typeface="Calibri"/>
              <a:ea typeface="Calibri"/>
              <a:cs typeface="Calibri"/>
              <a:sym typeface="Calibri"/>
            </a:endParaRPr>
          </a:p>
        </p:txBody>
      </p:sp>
      <p:sp>
        <p:nvSpPr>
          <p:cNvPr id="107" name="Google Shape;107;p1"/>
          <p:cNvSpPr txBox="1"/>
          <p:nvPr/>
        </p:nvSpPr>
        <p:spPr>
          <a:xfrm>
            <a:off x="2504603" y="1159974"/>
            <a:ext cx="10309875" cy="135421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Open Sans"/>
                <a:ea typeface="Open Sans"/>
                <a:cs typeface="Open Sans"/>
                <a:sym typeface="Open Sans"/>
              </a:rPr>
              <a:t> TEMPLATE FOR POSTER PRESENTATION</a:t>
            </a:r>
            <a:endParaRPr sz="4400" b="1" i="0" u="none" strike="noStrike" cap="none">
              <a:solidFill>
                <a:srgbClr val="000000"/>
              </a:solidFill>
              <a:latin typeface="Open Sans"/>
              <a:ea typeface="Open Sans"/>
              <a:cs typeface="Open Sans"/>
              <a:sym typeface="Open Sans"/>
            </a:endParaRPr>
          </a:p>
        </p:txBody>
      </p:sp>
      <p:sp>
        <p:nvSpPr>
          <p:cNvPr id="108" name="Google Shape;108;p1"/>
          <p:cNvSpPr/>
          <p:nvPr/>
        </p:nvSpPr>
        <p:spPr>
          <a:xfrm>
            <a:off x="490478" y="4878379"/>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1. INTRODUCTION</a:t>
            </a:r>
            <a:endParaRPr sz="2400" b="1" i="0" u="none" strike="noStrike" cap="none">
              <a:solidFill>
                <a:srgbClr val="000000"/>
              </a:solidFill>
              <a:latin typeface="Open Sans"/>
              <a:ea typeface="Open Sans"/>
              <a:cs typeface="Open Sans"/>
              <a:sym typeface="Open Sans"/>
            </a:endParaRPr>
          </a:p>
        </p:txBody>
      </p:sp>
      <p:sp>
        <p:nvSpPr>
          <p:cNvPr id="109" name="Google Shape;109;p1"/>
          <p:cNvSpPr/>
          <p:nvPr/>
        </p:nvSpPr>
        <p:spPr>
          <a:xfrm>
            <a:off x="8208728" y="4956098"/>
            <a:ext cx="5757773"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6. RESULT AND/OR DISCUSSION</a:t>
            </a:r>
            <a:endParaRPr sz="2400" b="1" i="0" u="none" strike="noStrike" cap="none">
              <a:solidFill>
                <a:srgbClr val="000000"/>
              </a:solidFill>
              <a:latin typeface="Open Sans"/>
              <a:ea typeface="Open Sans"/>
              <a:cs typeface="Open Sans"/>
              <a:sym typeface="Open Sans"/>
            </a:endParaRPr>
          </a:p>
        </p:txBody>
      </p:sp>
      <p:sp>
        <p:nvSpPr>
          <p:cNvPr id="110" name="Google Shape;110;p1"/>
          <p:cNvSpPr/>
          <p:nvPr/>
        </p:nvSpPr>
        <p:spPr>
          <a:xfrm>
            <a:off x="490478" y="9188423"/>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2. BACKGROUND</a:t>
            </a:r>
            <a:endParaRPr sz="2400" b="1" i="0" u="none" strike="noStrike" cap="none">
              <a:solidFill>
                <a:srgbClr val="000000"/>
              </a:solidFill>
              <a:latin typeface="Open Sans"/>
              <a:ea typeface="Open Sans"/>
              <a:cs typeface="Open Sans"/>
              <a:sym typeface="Open Sans"/>
            </a:endParaRPr>
          </a:p>
        </p:txBody>
      </p:sp>
      <p:sp>
        <p:nvSpPr>
          <p:cNvPr id="111" name="Google Shape;111;p1"/>
          <p:cNvSpPr/>
          <p:nvPr/>
        </p:nvSpPr>
        <p:spPr>
          <a:xfrm>
            <a:off x="8208728" y="9578428"/>
            <a:ext cx="6186472"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7. CONCLUSSION &amp; RECOMENDATION</a:t>
            </a:r>
            <a:endParaRPr sz="2400" b="1" i="0" u="none" strike="noStrike" cap="none">
              <a:solidFill>
                <a:srgbClr val="000000"/>
              </a:solidFill>
              <a:latin typeface="Open Sans"/>
              <a:ea typeface="Open Sans"/>
              <a:cs typeface="Open Sans"/>
              <a:sym typeface="Open Sans"/>
            </a:endParaRPr>
          </a:p>
        </p:txBody>
      </p:sp>
      <p:sp>
        <p:nvSpPr>
          <p:cNvPr id="112" name="Google Shape;112;p1"/>
          <p:cNvSpPr/>
          <p:nvPr/>
        </p:nvSpPr>
        <p:spPr>
          <a:xfrm>
            <a:off x="490478" y="11282476"/>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3. OBJECTIVES</a:t>
            </a:r>
            <a:endParaRPr sz="2400" b="1" i="0" u="none" strike="noStrike" cap="none">
              <a:solidFill>
                <a:srgbClr val="000000"/>
              </a:solidFill>
              <a:latin typeface="Open Sans"/>
              <a:ea typeface="Open Sans"/>
              <a:cs typeface="Open Sans"/>
              <a:sym typeface="Open Sans"/>
            </a:endParaRPr>
          </a:p>
        </p:txBody>
      </p:sp>
      <p:sp>
        <p:nvSpPr>
          <p:cNvPr id="113" name="Google Shape;113;p1"/>
          <p:cNvSpPr/>
          <p:nvPr/>
        </p:nvSpPr>
        <p:spPr>
          <a:xfrm>
            <a:off x="490478" y="14115192"/>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4. SIGNIFICANCE</a:t>
            </a:r>
            <a:endParaRPr sz="2400" b="1" i="0" u="none" strike="noStrike" cap="none">
              <a:solidFill>
                <a:srgbClr val="000000"/>
              </a:solidFill>
              <a:latin typeface="Open Sans"/>
              <a:ea typeface="Open Sans"/>
              <a:cs typeface="Open Sans"/>
              <a:sym typeface="Open Sans"/>
            </a:endParaRPr>
          </a:p>
        </p:txBody>
      </p:sp>
      <p:sp>
        <p:nvSpPr>
          <p:cNvPr id="114" name="Google Shape;114;p1"/>
          <p:cNvSpPr/>
          <p:nvPr/>
        </p:nvSpPr>
        <p:spPr>
          <a:xfrm>
            <a:off x="490478" y="17317240"/>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5. </a:t>
            </a:r>
            <a:r>
              <a:rPr lang="en-US" sz="2400" b="1" i="0" u="none" strike="noStrike" cap="none">
                <a:solidFill>
                  <a:schemeClr val="dk1"/>
                </a:solidFill>
                <a:latin typeface="Open Sans"/>
                <a:ea typeface="Open Sans"/>
                <a:cs typeface="Open Sans"/>
                <a:sym typeface="Open Sans"/>
              </a:rPr>
              <a:t>RESEARCH METHODS</a:t>
            </a:r>
            <a:endParaRPr sz="2400" b="1" i="0" u="none" strike="noStrike" cap="none">
              <a:solidFill>
                <a:schemeClr val="dk1"/>
              </a:solidFill>
              <a:latin typeface="Open Sans"/>
              <a:ea typeface="Open Sans"/>
              <a:cs typeface="Open Sans"/>
              <a:sym typeface="Open Sans"/>
            </a:endParaRPr>
          </a:p>
        </p:txBody>
      </p:sp>
      <p:sp>
        <p:nvSpPr>
          <p:cNvPr id="115" name="Google Shape;115;p1"/>
          <p:cNvSpPr/>
          <p:nvPr/>
        </p:nvSpPr>
        <p:spPr>
          <a:xfrm>
            <a:off x="8208728" y="17345760"/>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9. REFERENCES</a:t>
            </a:r>
            <a:endParaRPr sz="2400" b="1" i="0" u="none" strike="noStrike" cap="none">
              <a:solidFill>
                <a:srgbClr val="000000"/>
              </a:solidFill>
              <a:latin typeface="Open Sans"/>
              <a:ea typeface="Open Sans"/>
              <a:cs typeface="Open Sans"/>
              <a:sym typeface="Open Sans"/>
            </a:endParaRPr>
          </a:p>
        </p:txBody>
      </p:sp>
      <p:sp>
        <p:nvSpPr>
          <p:cNvPr id="116" name="Google Shape;116;p1"/>
          <p:cNvSpPr/>
          <p:nvPr/>
        </p:nvSpPr>
        <p:spPr>
          <a:xfrm>
            <a:off x="8208728" y="14200758"/>
            <a:ext cx="4314008" cy="879296"/>
          </a:xfrm>
          <a:prstGeom prst="snip2DiagRect">
            <a:avLst>
              <a:gd name="adj1" fmla="val 0"/>
              <a:gd name="adj2" fmla="val 16667"/>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Open Sans"/>
                <a:ea typeface="Open Sans"/>
                <a:cs typeface="Open Sans"/>
                <a:sym typeface="Open Sans"/>
              </a:rPr>
              <a:t>8. ACKNOWLEDGEMENT</a:t>
            </a:r>
            <a:endParaRPr sz="2400" b="1" i="0" u="none" strike="noStrike" cap="none">
              <a:solidFill>
                <a:srgbClr val="000000"/>
              </a:solidFill>
              <a:latin typeface="Open Sans"/>
              <a:ea typeface="Open Sans"/>
              <a:cs typeface="Open Sans"/>
              <a:sym typeface="Open Sans"/>
            </a:endParaRPr>
          </a:p>
        </p:txBody>
      </p:sp>
      <p:pic>
        <p:nvPicPr>
          <p:cNvPr id="9" name="Picture 8">
            <a:extLst>
              <a:ext uri="{FF2B5EF4-FFF2-40B4-BE49-F238E27FC236}">
                <a16:creationId xmlns:a16="http://schemas.microsoft.com/office/drawing/2014/main" id="{FFF33E7F-7456-4FFA-A47A-F5DFF49A5F6A}"/>
              </a:ext>
            </a:extLst>
          </p:cNvPr>
          <p:cNvPicPr>
            <a:picLocks noChangeAspect="1"/>
          </p:cNvPicPr>
          <p:nvPr/>
        </p:nvPicPr>
        <p:blipFill>
          <a:blip r:embed="rId3"/>
          <a:stretch>
            <a:fillRect/>
          </a:stretch>
        </p:blipFill>
        <p:spPr>
          <a:xfrm>
            <a:off x="33230" y="21728"/>
            <a:ext cx="2661844" cy="1101707"/>
          </a:xfrm>
          <a:prstGeom prst="rect">
            <a:avLst/>
          </a:prstGeom>
        </p:spPr>
      </p:pic>
      <p:pic>
        <p:nvPicPr>
          <p:cNvPr id="11" name="Graphic 10">
            <a:extLst>
              <a:ext uri="{FF2B5EF4-FFF2-40B4-BE49-F238E27FC236}">
                <a16:creationId xmlns:a16="http://schemas.microsoft.com/office/drawing/2014/main" id="{D27142E0-7641-421F-9E3C-7F08ED5A1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1736" y="19988373"/>
            <a:ext cx="2952750" cy="619125"/>
          </a:xfrm>
          <a:prstGeom prst="rect">
            <a:avLst/>
          </a:prstGeom>
        </p:spPr>
      </p:pic>
      <p:sp>
        <p:nvSpPr>
          <p:cNvPr id="12" name="Rectangle 11">
            <a:extLst>
              <a:ext uri="{FF2B5EF4-FFF2-40B4-BE49-F238E27FC236}">
                <a16:creationId xmlns:a16="http://schemas.microsoft.com/office/drawing/2014/main" id="{397D506C-254E-4746-895C-9A4CADCEE931}"/>
              </a:ext>
            </a:extLst>
          </p:cNvPr>
          <p:cNvSpPr/>
          <p:nvPr/>
        </p:nvSpPr>
        <p:spPr>
          <a:xfrm>
            <a:off x="33230" y="20482465"/>
            <a:ext cx="1554938" cy="61912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269DA81-92F6-4959-AFB3-BA1118E69405}"/>
              </a:ext>
            </a:extLst>
          </p:cNvPr>
          <p:cNvPicPr>
            <a:picLocks noChangeAspect="1"/>
          </p:cNvPicPr>
          <p:nvPr/>
        </p:nvPicPr>
        <p:blipFill rotWithShape="1">
          <a:blip r:embed="rId6"/>
          <a:srcRect l="6580" t="10978" r="6471" b="15949"/>
          <a:stretch/>
        </p:blipFill>
        <p:spPr>
          <a:xfrm>
            <a:off x="11590613" y="26153"/>
            <a:ext cx="3489157" cy="11037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 Rounded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ASET-BKP</dc:creator>
  <cp:lastModifiedBy>IDRIS ADEWALE AHMED</cp:lastModifiedBy>
  <cp:revision>2</cp:revision>
  <dcterms:created xsi:type="dcterms:W3CDTF">2006-08-16T00:00:00Z</dcterms:created>
  <dcterms:modified xsi:type="dcterms:W3CDTF">2025-08-19T06:19:53Z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06728EBF0841486DB77C711018CB345B</vt:lpwstr>
  </property>
  <property fmtid="{D5CDD505-2E9C-101B-9397-08002B2CF9AE}" pid="3" name="KSOProductBuildVer">
    <vt:lpwstr>1033-11.2.0.11191</vt:lpwstr>
  </property>
</Properties>
</file>